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9144000"/>
  <p:notesSz cx="6858000" cy="9144000"/>
  <p:embeddedFontLst>
    <p:embeddedFont>
      <p:font typeface="Montserrat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7F0352-66CE-48A5-80DD-6C9621B2F494}">
  <a:tblStyle styleId="{B07F0352-66CE-48A5-80DD-6C9621B2F4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5c16ddafb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5c16ddaf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b75e6c374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b75e6c37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b75e6c374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b75e6c37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b75e6c374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b75e6c37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b75e6c374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b75e6c37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c6b2e13e5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c6b2e13e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c6b2e13e5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c6b2e13e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c6b2e13e5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c6b2e13e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c6b2e13e5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c6b2e13e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c6b2e13e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c6b2e13e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b75e6c37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b75e6c37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6b2e13e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6b2e13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c6b2e13e5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c6b2e13e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b75e6c374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b75e6c37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56b27a93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56b27a9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56b27a934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56b27a93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5c16ddafb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5c16ddaf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5c16ddafb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5c16ddaf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5c16ddaf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5c16dda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5c16ddaf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5c16dda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5c16ddaf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5c16dda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728841"/>
            <a:ext cx="7772400" cy="1301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3030807"/>
            <a:ext cx="7772400" cy="2102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57200" y="747030"/>
            <a:ext cx="8229600" cy="981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57200" y="2059668"/>
            <a:ext cx="8229600" cy="40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747030"/>
            <a:ext cx="8229600" cy="981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2059668"/>
            <a:ext cx="3950704" cy="4296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4736096" y="2059668"/>
            <a:ext cx="3950704" cy="4296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779044"/>
            <a:ext cx="8229600" cy="821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875091"/>
            <a:ext cx="8229600" cy="725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18453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P_MSU_chevron.jpg"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2460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685800" y="1728788"/>
            <a:ext cx="7772400" cy="1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0">
                <a:latin typeface="Georgia"/>
                <a:ea typeface="Georgia"/>
                <a:cs typeface="Georgia"/>
                <a:sym typeface="Georgia"/>
              </a:rPr>
              <a:t>Constructing Multiethnic Germany: </a:t>
            </a:r>
            <a:endParaRPr sz="244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0">
                <a:latin typeface="Georgia"/>
                <a:ea typeface="Georgia"/>
                <a:cs typeface="Georgia"/>
                <a:sym typeface="Georgia"/>
              </a:rPr>
              <a:t>Narratives on the German National Football Teams from 2006 to 2018</a:t>
            </a:r>
            <a:endParaRPr sz="244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1371600" y="3999975"/>
            <a:ext cx="64008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Titi Kou-Herrema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Michigan State University &amp; Leipzig University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15.3.2023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800" y="4552325"/>
            <a:ext cx="2158200" cy="21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3. Methods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457200" y="3788371"/>
            <a:ext cx="8229600" cy="19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Deduplication: MinHash → 5000 articles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Part-0f-speech (POS) tagging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Tokenization and Lemmatization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Switching to lowercase and also removing punctuations, numbers, symbols, and stopwords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200" y="2080775"/>
            <a:ext cx="803257" cy="75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94" y="2199316"/>
            <a:ext cx="803267" cy="7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960" y="2346557"/>
            <a:ext cx="803267" cy="7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408" y="2571342"/>
            <a:ext cx="803267" cy="7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325" y="1984250"/>
            <a:ext cx="1548800" cy="15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/>
          <p:nvPr/>
        </p:nvSpPr>
        <p:spPr>
          <a:xfrm>
            <a:off x="4143225" y="2834275"/>
            <a:ext cx="803400" cy="26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3. Methods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57200" y="3788371"/>
            <a:ext cx="8229600" cy="19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DTM: Document Term Metrics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earching for the most appropriate number of topics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 strike="sngStrike">
                <a:latin typeface="Georgia"/>
                <a:ea typeface="Georgia"/>
                <a:cs typeface="Georgia"/>
                <a:sym typeface="Georgia"/>
              </a:rPr>
              <a:t>LDA (Latent Dirichlet Allocation)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 → STM (Structural Topic Models)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325" y="1880200"/>
            <a:ext cx="1548800" cy="15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/>
          <p:nvPr/>
        </p:nvSpPr>
        <p:spPr>
          <a:xfrm>
            <a:off x="3690450" y="2701100"/>
            <a:ext cx="803400" cy="26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475" y="1777280"/>
            <a:ext cx="2789431" cy="175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63" y="1524755"/>
            <a:ext cx="8575483" cy="482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type="title"/>
          </p:nvPr>
        </p:nvSpPr>
        <p:spPr>
          <a:xfrm>
            <a:off x="457200" y="6708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. Preliminary Results - Topics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50" y="1361725"/>
            <a:ext cx="8508774" cy="521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Top Topics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457200" y="1500324"/>
            <a:ext cx="8229600" cy="480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52: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jahr, fußball, erfolg, weltmeisterschaft, europa, europameisterschaft, zukunft, ausland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11: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fan, mensch, fanmeil, polizei, fahne, straße, stimmung, anhänger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23: 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minute, ball, schuß, schiedsrichter, führung, meter, strafraum, team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19: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mannschaft, elf, gegner, niederlage, erfolg, ende, grund, respekt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13: 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deutschland, land, deutsche, sieg, nation, platz, generation, weltmeisterschaft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6: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ball, gegner, abwehr, paß, raum, mittelfeld, fußball, system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25: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halbzeit, chance, spiel, zuschauer, partie, pause, elf, ende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21: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löw, bundestrainer, joachim_löw, löws, elf, bundestrainer_löw, assistent, flick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44: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spiel, münchen, fußball, karte, partie, elf, fernseher, wetter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900">
                <a:latin typeface="Georgia"/>
                <a:ea typeface="Georgia"/>
                <a:cs typeface="Georgia"/>
                <a:sym typeface="Georgia"/>
              </a:rPr>
              <a:t>Topic 9:</a:t>
            </a:r>
            <a:r>
              <a:rPr lang="en-US" sz="1900">
                <a:latin typeface="Georgia"/>
                <a:ea typeface="Georgia"/>
                <a:cs typeface="Georgia"/>
                <a:sym typeface="Georgia"/>
              </a:rPr>
              <a:t> stadion, platz, public, viewing, stadt, arena, bier, leinwand, besucher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Topics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125" y="1335775"/>
            <a:ext cx="7139825" cy="552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Interesting Topics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6850"/>
            <a:ext cx="9143997" cy="1817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4"/>
          <p:cNvCxnSpPr/>
          <p:nvPr/>
        </p:nvCxnSpPr>
        <p:spPr>
          <a:xfrm>
            <a:off x="5286650" y="3822575"/>
            <a:ext cx="199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8" name="Google Shape;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850" y="3748800"/>
            <a:ext cx="1436450" cy="143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4"/>
          <p:cNvCxnSpPr/>
          <p:nvPr/>
        </p:nvCxnSpPr>
        <p:spPr>
          <a:xfrm>
            <a:off x="7743475" y="2890800"/>
            <a:ext cx="18000" cy="8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Interesting Topics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1855"/>
            <a:ext cx="8839198" cy="2080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5"/>
          <p:cNvCxnSpPr/>
          <p:nvPr/>
        </p:nvCxnSpPr>
        <p:spPr>
          <a:xfrm>
            <a:off x="6565025" y="2349425"/>
            <a:ext cx="13200" cy="30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35"/>
          <p:cNvCxnSpPr/>
          <p:nvPr/>
        </p:nvCxnSpPr>
        <p:spPr>
          <a:xfrm>
            <a:off x="8421975" y="3822200"/>
            <a:ext cx="0" cy="24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736" y="4917075"/>
            <a:ext cx="1514750" cy="15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</a:t>
            </a: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Interesting</a:t>
            </a: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 Topics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1330"/>
            <a:ext cx="8839204" cy="59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86540"/>
            <a:ext cx="8839203" cy="78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50" y="4033775"/>
            <a:ext cx="1798850" cy="17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“Migra*”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457200" y="1728928"/>
            <a:ext cx="8229600" cy="45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Top 10 Topics cor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relate</a:t>
            </a: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 to “Migra*”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23" name="Google Shape;223;p37"/>
          <p:cNvGraphicFramePr/>
          <p:nvPr/>
        </p:nvGraphicFramePr>
        <p:xfrm>
          <a:off x="591500" y="23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{B07F0352-66CE-48A5-80DD-6C9621B2F494}</a:tableStyleId>
              </a:tblPr>
              <a:tblGrid>
                <a:gridCol w="5353650"/>
                <a:gridCol w="1623825"/>
              </a:tblGrid>
              <a:tr h="32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Topic</a:t>
                      </a:r>
                      <a:endParaRPr b="1"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Values</a:t>
                      </a:r>
                      <a:endParaRPr b="1"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 Topics 32 türkei türke erdogan mesut özil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8.52e- 3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 Topics 69 spd cdu regierung grüne staat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2.21e- 4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 Topics 12 kind vater sohn mutter bruder 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1.32e-13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2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 Topics 77 frankfurt frankfurter eintracht frauenfußball potsdam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2.66e-17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 Topics 13 deutschland deutsche land nation generation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2.25e-20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 Topics 5 club million_euro dfl nürnberg vertrag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3.19e-23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 Topics 20 leute welt herr nein warum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1.67e-24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 Topics 63 thomas film antwort grieche mail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6.15e-25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 Topics 37 frau spiegel autor buch koch 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5.13e-25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  <a:tr h="34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 Topics 72 museum ausstellung gemeinde kunst simon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1.29e-25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50"/>
            <a:ext cx="9143998" cy="67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</a:t>
            </a:r>
            <a:r>
              <a:rPr lang="en-US" sz="2750">
                <a:latin typeface="Georgia"/>
                <a:ea typeface="Georgia"/>
                <a:cs typeface="Georgia"/>
                <a:sym typeface="Georgia"/>
              </a:rPr>
              <a:t>A Closer Look…</a:t>
            </a:r>
            <a:endParaRPr sz="275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9025"/>
            <a:ext cx="9144003" cy="15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00" y="3247675"/>
            <a:ext cx="4969145" cy="347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4. Preliminary Results - </a:t>
            </a:r>
            <a:r>
              <a:rPr lang="en-US" sz="2750">
                <a:latin typeface="Georgia"/>
                <a:ea typeface="Georgia"/>
                <a:cs typeface="Georgia"/>
                <a:sym typeface="Georgia"/>
              </a:rPr>
              <a:t>A Closer Look…</a:t>
            </a:r>
            <a:endParaRPr sz="275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3725"/>
            <a:ext cx="9144003" cy="201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5. Questions and Discussion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457200" y="1754874"/>
            <a:ext cx="8229600" cy="167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200">
                <a:latin typeface="Georgia"/>
                <a:ea typeface="Georgia"/>
                <a:cs typeface="Georgia"/>
                <a:sym typeface="Georgia"/>
              </a:rPr>
              <a:t>Summary:</a:t>
            </a:r>
            <a:endParaRPr b="1"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Building a customized corpus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Topic modeling + identifying interesting topics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Correlating topics with time series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81000" y="4005899"/>
            <a:ext cx="8229600" cy="150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200">
                <a:latin typeface="Georgia"/>
                <a:ea typeface="Georgia"/>
                <a:cs typeface="Georgia"/>
                <a:sym typeface="Georgia"/>
              </a:rPr>
              <a:t>Next steps?</a:t>
            </a:r>
            <a:endParaRPr b="1"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Identifying articles that require close reading based on topics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Finding more evidences in the corpus to answer my research questions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US" sz="2200">
                <a:latin typeface="Georgia"/>
                <a:ea typeface="Georgia"/>
                <a:cs typeface="Georgia"/>
                <a:sym typeface="Georgia"/>
              </a:rPr>
              <a:t>…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300" y="5027750"/>
            <a:ext cx="1730500" cy="1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50" y="4112450"/>
            <a:ext cx="7676500" cy="19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50" y="1495375"/>
            <a:ext cx="7868100" cy="15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62425" y="2598625"/>
            <a:ext cx="1076700" cy="1922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0725" y="2892900"/>
            <a:ext cx="2328650" cy="4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. Ideation and Research Questions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50" y="1738949"/>
            <a:ext cx="7044901" cy="41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85363"/>
            <a:ext cx="2040847" cy="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38" y="1505975"/>
            <a:ext cx="7418726" cy="47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800" y="1576530"/>
            <a:ext cx="7148290" cy="482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75" y="1354450"/>
            <a:ext cx="2040847" cy="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75" y="2333174"/>
            <a:ext cx="7131174" cy="17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275" y="4668974"/>
            <a:ext cx="56578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type="title"/>
          </p:nvPr>
        </p:nvSpPr>
        <p:spPr>
          <a:xfrm>
            <a:off x="457200" y="7470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457200" y="2059668"/>
            <a:ext cx="8229600" cy="406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00" y="985101"/>
            <a:ext cx="8368007" cy="548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00" y="2173876"/>
            <a:ext cx="7864399" cy="30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>
            <p:ph type="title"/>
          </p:nvPr>
        </p:nvSpPr>
        <p:spPr>
          <a:xfrm>
            <a:off x="609600" y="899430"/>
            <a:ext cx="8229600" cy="9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Georgia"/>
                <a:ea typeface="Georgia"/>
                <a:cs typeface="Georgia"/>
                <a:sym typeface="Georgia"/>
              </a:rPr>
              <a:t>2. Data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SU Template 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